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9" r:id="rId3"/>
    <p:sldId id="268" r:id="rId4"/>
    <p:sldId id="270" r:id="rId5"/>
    <p:sldId id="269" r:id="rId6"/>
    <p:sldId id="271" r:id="rId7"/>
    <p:sldId id="262" r:id="rId8"/>
    <p:sldId id="275" r:id="rId9"/>
    <p:sldId id="280" r:id="rId10"/>
    <p:sldId id="276" r:id="rId11"/>
    <p:sldId id="274" r:id="rId12"/>
    <p:sldId id="272" r:id="rId13"/>
    <p:sldId id="273" r:id="rId14"/>
    <p:sldId id="264" r:id="rId15"/>
    <p:sldId id="281" r:id="rId16"/>
    <p:sldId id="282" r:id="rId17"/>
    <p:sldId id="278" r:id="rId18"/>
    <p:sldId id="283" r:id="rId19"/>
    <p:sldId id="263" r:id="rId20"/>
    <p:sldId id="290" r:id="rId21"/>
    <p:sldId id="277" r:id="rId22"/>
    <p:sldId id="284" r:id="rId23"/>
    <p:sldId id="285" r:id="rId24"/>
    <p:sldId id="286" r:id="rId25"/>
    <p:sldId id="287" r:id="rId26"/>
    <p:sldId id="288" r:id="rId27"/>
    <p:sldId id="289" r:id="rId28"/>
    <p:sldId id="259" r:id="rId29"/>
    <p:sldId id="266" r:id="rId30"/>
    <p:sldId id="267" r:id="rId31"/>
    <p:sldId id="260" r:id="rId32"/>
    <p:sldId id="257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EC6"/>
    <a:srgbClr val="AAABA4"/>
    <a:srgbClr val="DDD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82" d="100"/>
          <a:sy n="82" d="100"/>
        </p:scale>
        <p:origin x="-81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  <a:cs typeface="Geneva" charset="0"/>
              </a:defRPr>
            </a:lvl1pPr>
          </a:lstStyle>
          <a:p>
            <a:pPr>
              <a:defRPr/>
            </a:pPr>
            <a:fld id="{7FEA5739-C4D1-4F46-A303-EF708E203B51}" type="datetime1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Geneva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  <a:cs typeface="Geneva" charset="0"/>
              </a:defRPr>
            </a:lvl1pPr>
          </a:lstStyle>
          <a:p>
            <a:pPr>
              <a:defRPr/>
            </a:pPr>
            <a:fld id="{9FCB16B5-74A3-F24B-BA9F-B37094A14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443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cs typeface="Genev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Geneva" charset="0"/>
              </a:defRPr>
            </a:lvl1pPr>
          </a:lstStyle>
          <a:p>
            <a:pPr>
              <a:defRPr/>
            </a:pPr>
            <a:fld id="{66498C41-80B9-0943-A105-D811D0E44E41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cs typeface="Genev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Geneva" charset="0"/>
              </a:defRPr>
            </a:lvl1pPr>
          </a:lstStyle>
          <a:p>
            <a:pPr>
              <a:defRPr/>
            </a:pPr>
            <a:fld id="{FA667ADB-C464-1C4C-B5FF-19237C0A7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97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Ensure that there is not a curriculum vacuum</a:t>
            </a:r>
          </a:p>
          <a:p>
            <a:pPr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Make resources and professional development readily available for those implementing the CCSS</a:t>
            </a:r>
          </a:p>
          <a:p>
            <a:pPr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ASCD’s specific task – create a digital file cabinet with instructional resources for math and literacy and accompanying professional development</a:t>
            </a:r>
          </a:p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fld id="{47C99DA2-9152-EC49-8851-8F394CAA9F16}" type="slidenum">
              <a:rPr lang="en-US" sz="1200"/>
              <a:pPr eaLnBrk="1" hangingPunct="1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Organized grade by grade for K-8 and conceptual categories in high school</a:t>
            </a:r>
          </a:p>
          <a:p>
            <a:r>
              <a:rPr lang="en-US" dirty="0" smtClean="0"/>
              <a:t>All standards are organized as follows:</a:t>
            </a:r>
          </a:p>
          <a:p>
            <a:r>
              <a:rPr lang="en-US" dirty="0" smtClean="0"/>
              <a:t>	- Standard – what students should know and be able to do</a:t>
            </a:r>
          </a:p>
          <a:p>
            <a:r>
              <a:rPr lang="en-US" dirty="0" smtClean="0"/>
              <a:t>	- Cluster – group of related standards</a:t>
            </a:r>
          </a:p>
          <a:p>
            <a:r>
              <a:rPr lang="en-US" dirty="0" smtClean="0"/>
              <a:t>	- Domain – big ideas that connect standards and topics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667ADB-C464-1C4C-B5FF-19237C0A785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88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Eight standards that describe mathematical expertise students must develop and practice K-12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	- Make sense of problems and persevere in solving them.</a:t>
            </a:r>
          </a:p>
          <a:p>
            <a:r>
              <a:rPr lang="en-US" dirty="0" smtClean="0"/>
              <a:t>	- Reason abstractly and quantitatively.</a:t>
            </a:r>
          </a:p>
          <a:p>
            <a:r>
              <a:rPr lang="en-US" dirty="0" smtClean="0"/>
              <a:t>	- Construct viable arguments and critique the reasoning of others.</a:t>
            </a:r>
          </a:p>
          <a:p>
            <a:r>
              <a:rPr lang="en-US" dirty="0" smtClean="0"/>
              <a:t>	- Model with mathematics.</a:t>
            </a:r>
          </a:p>
          <a:p>
            <a:r>
              <a:rPr lang="en-US" dirty="0" smtClean="0"/>
              <a:t>	- Use appropriate tools strategically.</a:t>
            </a:r>
          </a:p>
          <a:p>
            <a:r>
              <a:rPr lang="en-US" dirty="0" smtClean="0"/>
              <a:t>	- Attend to precision.</a:t>
            </a:r>
          </a:p>
          <a:p>
            <a:r>
              <a:rPr lang="en-US" dirty="0" smtClean="0"/>
              <a:t>	- Look for and make use of structure.</a:t>
            </a:r>
          </a:p>
          <a:p>
            <a:r>
              <a:rPr lang="en-US" dirty="0" smtClean="0"/>
              <a:t>	- Look for and express regularity in repeated reasoning.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667ADB-C464-1C4C-B5FF-19237C0A785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35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Four literacy strands (K-12)</a:t>
            </a:r>
          </a:p>
          <a:p>
            <a:r>
              <a:rPr lang="en-US" dirty="0" smtClean="0"/>
              <a:t>	- Reading</a:t>
            </a:r>
          </a:p>
          <a:p>
            <a:r>
              <a:rPr lang="en-US" dirty="0" smtClean="0"/>
              <a:t>	- Writing</a:t>
            </a:r>
          </a:p>
          <a:p>
            <a:r>
              <a:rPr lang="en-US" dirty="0" smtClean="0"/>
              <a:t>	- Speaking and Listening</a:t>
            </a:r>
          </a:p>
          <a:p>
            <a:r>
              <a:rPr lang="en-US" dirty="0" smtClean="0"/>
              <a:t>	- Language</a:t>
            </a:r>
          </a:p>
          <a:p>
            <a:r>
              <a:rPr lang="en-US" dirty="0" smtClean="0"/>
              <a:t>Organized under a set of topics that apply across all grades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667ADB-C464-1C4C-B5FF-19237C0A785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34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Four literacy strands (K-12)</a:t>
            </a:r>
          </a:p>
          <a:p>
            <a:r>
              <a:rPr lang="en-US" dirty="0" smtClean="0"/>
              <a:t>	- Reading</a:t>
            </a:r>
          </a:p>
          <a:p>
            <a:r>
              <a:rPr lang="en-US" dirty="0" smtClean="0"/>
              <a:t>	- Writing</a:t>
            </a:r>
          </a:p>
          <a:p>
            <a:r>
              <a:rPr lang="en-US" dirty="0" smtClean="0"/>
              <a:t>	- Speaking and Listening</a:t>
            </a:r>
          </a:p>
          <a:p>
            <a:r>
              <a:rPr lang="en-US" dirty="0" smtClean="0"/>
              <a:t>	- Language</a:t>
            </a:r>
          </a:p>
          <a:p>
            <a:r>
              <a:rPr lang="en-US" dirty="0" smtClean="0"/>
              <a:t>Organized under a set of topics that apply across all grades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667ADB-C464-1C4C-B5FF-19237C0A785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34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Four literacy strands (K-12)</a:t>
            </a:r>
          </a:p>
          <a:p>
            <a:r>
              <a:rPr lang="en-US" dirty="0" smtClean="0"/>
              <a:t>	- Reading</a:t>
            </a:r>
          </a:p>
          <a:p>
            <a:r>
              <a:rPr lang="en-US" dirty="0" smtClean="0"/>
              <a:t>	- Writing</a:t>
            </a:r>
          </a:p>
          <a:p>
            <a:r>
              <a:rPr lang="en-US" dirty="0" smtClean="0"/>
              <a:t>	- Speaking and Listening</a:t>
            </a:r>
          </a:p>
          <a:p>
            <a:r>
              <a:rPr lang="en-US" dirty="0" smtClean="0"/>
              <a:t>	- Language</a:t>
            </a:r>
          </a:p>
          <a:p>
            <a:r>
              <a:rPr lang="en-US" dirty="0" smtClean="0"/>
              <a:t>Organized under a set of topics that apply across all grades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667ADB-C464-1C4C-B5FF-19237C0A785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3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54794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203126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77735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78416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89831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26302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421874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0101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091211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990218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48633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24625"/>
            <a:ext cx="5334000" cy="301625"/>
          </a:xfrm>
          <a:prstGeom prst="rect">
            <a:avLst/>
          </a:prstGeom>
        </p:spPr>
        <p:txBody>
          <a:bodyPr/>
          <a:lstStyle>
            <a:lvl1pPr>
              <a:defRPr sz="1200" dirty="0" smtClean="0">
                <a:solidFill>
                  <a:srgbClr val="DDDED4"/>
                </a:solidFill>
                <a:cs typeface="Geneva" charset="0"/>
              </a:defRPr>
            </a:lvl1pPr>
          </a:lstStyle>
          <a:p>
            <a:pPr>
              <a:defRPr/>
            </a:pPr>
            <a:r>
              <a:rPr lang="en-US" dirty="0"/>
              <a:t>© ASCD 2012.  |  Common Core State Standards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-128"/>
          <a:cs typeface="Geneva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-128"/>
          <a:cs typeface="Geneva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Excel_Worksheet2.xlsx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Excel_Worksheet4.xlsx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8320" y="1295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Literacy and Mathematics Tools for Implementing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0" y="5562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Alana Sloan</a:t>
            </a:r>
          </a:p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</a:p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Sherida Britt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In your small groups, each participant selects a “segment” of the article to read (</a:t>
            </a:r>
            <a:r>
              <a:rPr lang="en-US" dirty="0" err="1">
                <a:solidFill>
                  <a:prstClr val="black"/>
                </a:solidFill>
              </a:rPr>
              <a:t>A,B,C,D,etc</a:t>
            </a:r>
            <a:r>
              <a:rPr lang="en-US" dirty="0">
                <a:solidFill>
                  <a:prstClr val="black"/>
                </a:solidFill>
              </a:rPr>
              <a:t>)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Each member then informs the rest of the group on his/her segment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Discuss and chart key ideas </a:t>
            </a:r>
            <a:r>
              <a:rPr lang="en-US" dirty="0" smtClean="0">
                <a:solidFill>
                  <a:prstClr val="black"/>
                </a:solidFill>
              </a:rPr>
              <a:t>about CCSS .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endParaRPr lang="en-US" sz="40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Jigsaw Reading Activity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4851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Two sets of standards</a:t>
            </a:r>
          </a:p>
          <a:p>
            <a:pPr marL="800100" lvl="1" indent="-342900" eaLnBrk="1" hangingPunct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Standards </a:t>
            </a:r>
            <a:r>
              <a:rPr lang="en-US" dirty="0">
                <a:solidFill>
                  <a:prstClr val="black"/>
                </a:solidFill>
              </a:rPr>
              <a:t>for Mathematical </a:t>
            </a:r>
            <a:r>
              <a:rPr lang="en-US" dirty="0" smtClean="0">
                <a:solidFill>
                  <a:prstClr val="black"/>
                </a:solidFill>
              </a:rPr>
              <a:t>Content</a:t>
            </a:r>
          </a:p>
          <a:p>
            <a:pPr marL="800100" lvl="1" indent="-342900" eaLnBrk="1" hangingPunct="1">
              <a:buFont typeface="Wingdings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Standards for Mathematical Practice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Emphasis on procedural skill and fluency, conceptual understanding, and real-world application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Focus on college- and career- readiness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000" b="1" dirty="0">
                <a:solidFill>
                  <a:prstClr val="black"/>
                </a:solidFill>
                <a:latin typeface="Calibri" charset="0"/>
              </a:rPr>
              <a:t>in Math?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What’s </a:t>
            </a:r>
            <a:r>
              <a:rPr lang="en-US" cap="none" dirty="0" smtClean="0">
                <a:solidFill>
                  <a:srgbClr val="F79646">
                    <a:lumMod val="75000"/>
                  </a:srgbClr>
                </a:solidFill>
              </a:rPr>
              <a:t>Different</a:t>
            </a: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58628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0626"/>
              </p:ext>
            </p:extLst>
          </p:nvPr>
        </p:nvGraphicFramePr>
        <p:xfrm>
          <a:off x="533400" y="1295400"/>
          <a:ext cx="7696200" cy="4661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Worksheet" r:id="rId5" imgW="6905567" imgH="5762609" progId="Excel.Sheet.12">
                  <p:embed/>
                </p:oleObj>
              </mc:Choice>
              <mc:Fallback>
                <p:oleObj name="Worksheet" r:id="rId5" imgW="6905567" imgH="576260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00" y="1295400"/>
                        <a:ext cx="7696200" cy="4661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" y="381000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CCSS Mathematical Content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6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040470"/>
              </p:ext>
            </p:extLst>
          </p:nvPr>
        </p:nvGraphicFramePr>
        <p:xfrm>
          <a:off x="240792" y="60222"/>
          <a:ext cx="7924800" cy="4966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Worksheet" r:id="rId5" imgW="8496353" imgH="6229402" progId="Excel.Sheet.12">
                  <p:embed/>
                </p:oleObj>
              </mc:Choice>
              <mc:Fallback>
                <p:oleObj name="Worksheet" r:id="rId5" imgW="8496353" imgH="622940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0792" y="60222"/>
                        <a:ext cx="7924800" cy="4966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0806768"/>
              </p:ext>
            </p:extLst>
          </p:nvPr>
        </p:nvGraphicFramePr>
        <p:xfrm>
          <a:off x="60960" y="5026548"/>
          <a:ext cx="8610600" cy="1284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Worksheet" r:id="rId8" imgW="8496353" imgH="1790815" progId="Excel.Sheet.12">
                  <p:embed/>
                </p:oleObj>
              </mc:Choice>
              <mc:Fallback>
                <p:oleObj name="Worksheet" r:id="rId8" imgW="8496353" imgH="17908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" y="5026548"/>
                        <a:ext cx="8610600" cy="1284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82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>
          <a:xfrm>
            <a:off x="827088" y="2362200"/>
            <a:ext cx="4662487" cy="547688"/>
          </a:xfrm>
        </p:spPr>
        <p:txBody>
          <a:bodyPr/>
          <a:lstStyle/>
          <a:p>
            <a:pPr eaLnBrk="1" hangingPunct="1"/>
            <a:r>
              <a:rPr lang="en-US" sz="3200" cap="none" dirty="0">
                <a:latin typeface="Calibri" charset="0"/>
              </a:rPr>
              <a:t>FOR TEACHERS</a:t>
            </a:r>
          </a:p>
        </p:txBody>
      </p:sp>
      <p:sp>
        <p:nvSpPr>
          <p:cNvPr id="16386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09613" y="1447800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6000" cap="none" dirty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Connections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19062" y="3429000"/>
            <a:ext cx="8262938" cy="1295400"/>
            <a:chOff x="0" y="3124200"/>
            <a:chExt cx="8262350" cy="685800"/>
          </a:xfrm>
        </p:grpSpPr>
        <p:sp>
          <p:nvSpPr>
            <p:cNvPr id="2" name="Rectangle 1"/>
            <p:cNvSpPr/>
            <p:nvPr/>
          </p:nvSpPr>
          <p:spPr>
            <a:xfrm>
              <a:off x="0" y="3124200"/>
              <a:ext cx="5714593" cy="685800"/>
            </a:xfrm>
            <a:prstGeom prst="rect">
              <a:avLst/>
            </a:prstGeom>
            <a:solidFill>
              <a:schemeClr val="tx1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90" name="TextBox 1"/>
            <p:cNvSpPr txBox="1">
              <a:spLocks noChangeArrowheads="1"/>
            </p:cNvSpPr>
            <p:nvPr/>
          </p:nvSpPr>
          <p:spPr bwMode="auto">
            <a:xfrm>
              <a:off x="834437" y="3200400"/>
              <a:ext cx="74279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9pPr>
            </a:lstStyle>
            <a:p>
              <a:pPr eaLnBrk="1" hangingPunct="1"/>
              <a:endParaRPr 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709613" y="3478060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Content standards and practices standards</a:t>
            </a:r>
          </a:p>
          <a:p>
            <a:r>
              <a:rPr lang="en-US" dirty="0">
                <a:solidFill>
                  <a:schemeClr val="bg1"/>
                </a:solidFill>
              </a:rPr>
              <a:t>Focus and coherence </a:t>
            </a:r>
          </a:p>
          <a:p>
            <a:r>
              <a:rPr lang="en-US" dirty="0">
                <a:solidFill>
                  <a:schemeClr val="bg1"/>
                </a:solidFill>
              </a:rPr>
              <a:t>	- Focus: Scope and specificity</a:t>
            </a:r>
          </a:p>
          <a:p>
            <a:r>
              <a:rPr lang="en-US" dirty="0">
                <a:solidFill>
                  <a:schemeClr val="bg1"/>
                </a:solidFill>
              </a:rPr>
              <a:t>	- Coherence: Depth of understanding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Reading</a:t>
            </a:r>
          </a:p>
          <a:p>
            <a:pPr marL="742950" lvl="1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Text </a:t>
            </a:r>
            <a:r>
              <a:rPr lang="en-US" dirty="0">
                <a:solidFill>
                  <a:prstClr val="black"/>
                </a:solidFill>
              </a:rPr>
              <a:t>complexity as the central factor in assessing students’ grade-by-grade progress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Writing</a:t>
            </a:r>
          </a:p>
          <a:p>
            <a:pPr marL="742950" lvl="1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Emphasis </a:t>
            </a:r>
            <a:r>
              <a:rPr lang="en-US" dirty="0">
                <a:solidFill>
                  <a:prstClr val="black"/>
                </a:solidFill>
              </a:rPr>
              <a:t>on argumentation based on perceived merit of claims and proof offered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Language</a:t>
            </a:r>
          </a:p>
          <a:p>
            <a:pPr marL="800100" lvl="1" indent="-34290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Emphasis </a:t>
            </a:r>
            <a:r>
              <a:rPr lang="en-US" dirty="0">
                <a:solidFill>
                  <a:prstClr val="black"/>
                </a:solidFill>
              </a:rPr>
              <a:t>on “general academic” and “domain- specific” words and phrases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endParaRPr lang="en-US" sz="40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What’s Different in Literacy?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3233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Literacy across the content areas</a:t>
            </a:r>
          </a:p>
          <a:p>
            <a:pPr marL="742950" lvl="1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History/Social </a:t>
            </a:r>
            <a:r>
              <a:rPr lang="en-US" dirty="0">
                <a:solidFill>
                  <a:prstClr val="black"/>
                </a:solidFill>
              </a:rPr>
              <a:t>Studies</a:t>
            </a:r>
          </a:p>
          <a:p>
            <a:pPr marL="742950" lvl="1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Science</a:t>
            </a:r>
            <a:endParaRPr lang="en-US" dirty="0">
              <a:solidFill>
                <a:prstClr val="black"/>
              </a:solidFill>
            </a:endParaRPr>
          </a:p>
          <a:p>
            <a:pPr eaLnBrk="1" hangingPunct="1"/>
            <a:r>
              <a:rPr lang="en-US" dirty="0" smtClean="0">
                <a:solidFill>
                  <a:prstClr val="black"/>
                </a:solidFill>
              </a:rPr>
              <a:t>	Technical </a:t>
            </a:r>
            <a:r>
              <a:rPr lang="en-US" dirty="0">
                <a:solidFill>
                  <a:prstClr val="black"/>
                </a:solidFill>
              </a:rPr>
              <a:t>Subjects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b="1" dirty="0">
                <a:solidFill>
                  <a:prstClr val="black"/>
                </a:solidFill>
              </a:rPr>
              <a:t>Recognize students read and write in different ways for different content areas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endParaRPr lang="en-US" sz="40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What’s Different in Literacy?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4122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 smtClean="0">
                <a:solidFill>
                  <a:srgbClr val="F79646">
                    <a:lumMod val="75000"/>
                  </a:srgbClr>
                </a:solidFill>
              </a:rPr>
              <a:t>Literacy Graph</a:t>
            </a: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765336"/>
              </p:ext>
            </p:extLst>
          </p:nvPr>
        </p:nvGraphicFramePr>
        <p:xfrm>
          <a:off x="304800" y="1295400"/>
          <a:ext cx="8464552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Worksheet" r:id="rId5" imgW="11801436" imgH="5419664" progId="Excel.Sheet.12">
                  <p:embed/>
                </p:oleObj>
              </mc:Choice>
              <mc:Fallback>
                <p:oleObj name="Worksheet" r:id="rId5" imgW="11801436" imgH="541966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0" y="1295400"/>
                        <a:ext cx="8464552" cy="388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Language Strand and Topics Example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1905000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Conventions of standard English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Knowledge of language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>
                <a:latin typeface="Arial" pitchFamily="34" charset="0"/>
                <a:cs typeface="Arial" pitchFamily="34" charset="0"/>
              </a:rPr>
              <a:t>Vocabulary acquisition and use</a:t>
            </a:r>
          </a:p>
        </p:txBody>
      </p:sp>
    </p:spTree>
    <p:extLst>
      <p:ext uri="{BB962C8B-B14F-4D97-AF65-F5344CB8AC3E}">
        <p14:creationId xmlns:p14="http://schemas.microsoft.com/office/powerpoint/2010/main" val="27583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609600" y="4719638"/>
            <a:ext cx="7427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b="1"/>
              <a:t>Teaching and Learning Tools</a:t>
            </a:r>
            <a:endParaRPr lang="en-US"/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pic>
        <p:nvPicPr>
          <p:cNvPr id="6" name="Picture 5" descr="Screen shot 2012-02-22 at 12.55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945">
            <a:off x="4891088" y="1163638"/>
            <a:ext cx="3478212" cy="267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Screen shot 2012-02-22 at 12.53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2184400" y="1306513"/>
            <a:ext cx="3371850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667303" y="5181600"/>
            <a:ext cx="98865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 dirty="0"/>
              <a:t>Literacy Design Collaborative and Math Assessment Project/Shell Centre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for </a:t>
            </a:r>
            <a:r>
              <a:rPr lang="en-US" sz="1200" dirty="0"/>
              <a:t>Mathematical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709612" y="2011680"/>
            <a:ext cx="76962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i="1" dirty="0" smtClean="0">
                <a:solidFill>
                  <a:prstClr val="black"/>
                </a:solidFill>
              </a:rPr>
              <a:t>By the end of this session, participants will be able to:</a:t>
            </a:r>
          </a:p>
          <a:p>
            <a:pPr eaLnBrk="1" hangingPunct="1"/>
            <a:endParaRPr lang="en-US" i="1" dirty="0" smtClean="0">
              <a:solidFill>
                <a:prstClr val="black"/>
              </a:solidFill>
            </a:endParaRP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i="1" dirty="0" smtClean="0">
                <a:solidFill>
                  <a:prstClr val="black"/>
                </a:solidFill>
              </a:rPr>
              <a:t>Identify </a:t>
            </a:r>
            <a:r>
              <a:rPr lang="en-US" i="1" dirty="0">
                <a:solidFill>
                  <a:prstClr val="black"/>
                </a:solidFill>
              </a:rPr>
              <a:t>differences in CCSS and state standards.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i="1" dirty="0">
                <a:solidFill>
                  <a:prstClr val="black"/>
                </a:solidFill>
              </a:rPr>
              <a:t>Describe the importance of formative assessment and student tasks to CCSS implementation.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i="1" dirty="0">
                <a:solidFill>
                  <a:prstClr val="black"/>
                </a:solidFill>
              </a:rPr>
              <a:t>Compare CCSS-inspired mathematics lessons and literacy modules to current practice.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i="1" dirty="0">
                <a:solidFill>
                  <a:prstClr val="black"/>
                </a:solidFill>
              </a:rPr>
              <a:t>Identify strategies for getting a head-start on CCSS implementation.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1156811" y="969740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800" b="1" dirty="0" smtClean="0">
                <a:solidFill>
                  <a:prstClr val="black"/>
                </a:solidFill>
                <a:latin typeface="Calibri" charset="0"/>
              </a:rPr>
              <a:t>Objectives </a:t>
            </a:r>
            <a:endParaRPr lang="en-US" sz="48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09612" y="304800"/>
            <a:ext cx="41671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4800" cap="none" dirty="0" smtClean="0">
                <a:solidFill>
                  <a:srgbClr val="F79646">
                    <a:lumMod val="75000"/>
                  </a:srgbClr>
                </a:solidFill>
              </a:rPr>
              <a:t>Session</a:t>
            </a:r>
            <a:endParaRPr lang="en-US" sz="4800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89833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0" y="838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3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Discussion: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How does this lesson compare to what is currently happening in classrooms?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What’s new? What’s the same?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Where is the emphasis in the lesson – teacher or student? How do you know?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How could this formative assessment lesson inform instruction?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Lesson 2 – Interpreting </a:t>
            </a:r>
            <a:r>
              <a:rPr lang="en-US" cap="none" dirty="0"/>
              <a:t>Time-Distance Graphs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9017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3200" cap="none" dirty="0" smtClean="0">
                <a:solidFill>
                  <a:srgbClr val="F79646">
                    <a:lumMod val="75000"/>
                  </a:srgbClr>
                </a:solidFill>
              </a:rPr>
              <a:t>LDC </a:t>
            </a:r>
            <a:r>
              <a:rPr lang="en-US" sz="3200" cap="none" dirty="0">
                <a:solidFill>
                  <a:srgbClr val="F79646">
                    <a:lumMod val="75000"/>
                  </a:srgbClr>
                </a:solidFill>
              </a:rPr>
              <a:t>Module: Using Classification to </a:t>
            </a:r>
            <a:r>
              <a:rPr lang="en-US" sz="3200" cap="none" dirty="0"/>
              <a:t>Investigate</a:t>
            </a:r>
            <a:r>
              <a:rPr lang="en-US" sz="3200" cap="none" dirty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en-US" sz="3200" cap="none" dirty="0"/>
              <a:t>Living </a:t>
            </a:r>
            <a:r>
              <a:rPr lang="en-US" sz="3200" cap="none" dirty="0" smtClean="0"/>
              <a:t>Organisms</a:t>
            </a:r>
            <a:endParaRPr lang="en-US" sz="3200" cap="none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68224" y="16764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Discussion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/>
              <a:t>How does this module compare to what is currently happening in </a:t>
            </a:r>
            <a:r>
              <a:rPr lang="en-US" sz="2400" dirty="0" smtClean="0"/>
              <a:t>classrooms?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What’s </a:t>
            </a:r>
            <a:r>
              <a:rPr lang="en-US" sz="2400" dirty="0"/>
              <a:t>new? What’s the </a:t>
            </a:r>
            <a:r>
              <a:rPr lang="en-US" sz="2400" dirty="0" smtClean="0"/>
              <a:t>same?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Where </a:t>
            </a:r>
            <a:r>
              <a:rPr lang="en-US" sz="2400" dirty="0"/>
              <a:t>is the emphasis in the </a:t>
            </a:r>
            <a:r>
              <a:rPr lang="en-US" sz="2400" dirty="0" smtClean="0"/>
              <a:t>module?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How </a:t>
            </a:r>
            <a:r>
              <a:rPr lang="en-US" sz="2400" dirty="0"/>
              <a:t>could this module extend students’ content knowledge and literacy skills?</a:t>
            </a:r>
          </a:p>
        </p:txBody>
      </p:sp>
    </p:spTree>
    <p:extLst>
      <p:ext uri="{BB962C8B-B14F-4D97-AF65-F5344CB8AC3E}">
        <p14:creationId xmlns:p14="http://schemas.microsoft.com/office/powerpoint/2010/main" val="10721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</a:rPr>
              <a:t>Argumentation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</a:rPr>
              <a:t>Informational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</a:rPr>
              <a:t>Narrative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000" b="1" dirty="0">
                <a:solidFill>
                  <a:prstClr val="black"/>
                </a:solidFill>
                <a:latin typeface="Calibri" charset="0"/>
              </a:rPr>
              <a:t>on Writing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457200" y="523208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LDC </a:t>
            </a:r>
            <a:r>
              <a:rPr lang="en-US" cap="none" dirty="0" smtClean="0">
                <a:solidFill>
                  <a:srgbClr val="F79646">
                    <a:lumMod val="75000"/>
                  </a:srgbClr>
                </a:solidFill>
              </a:rPr>
              <a:t>Emphasis</a:t>
            </a: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9634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1600200"/>
            <a:ext cx="7924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CCSS provide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what</a:t>
            </a:r>
            <a:r>
              <a:rPr lang="en-US" dirty="0">
                <a:solidFill>
                  <a:prstClr val="black"/>
                </a:solidFill>
              </a:rPr>
              <a:t> students need to be successful.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Teachers provide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how</a:t>
            </a:r>
            <a:r>
              <a:rPr lang="en-US" dirty="0">
                <a:solidFill>
                  <a:prstClr val="black"/>
                </a:solidFill>
              </a:rPr>
              <a:t> – the pathway for getting students </a:t>
            </a:r>
            <a:r>
              <a:rPr lang="en-US" dirty="0" smtClean="0">
                <a:solidFill>
                  <a:prstClr val="black"/>
                </a:solidFill>
              </a:rPr>
              <a:t>there.</a:t>
            </a:r>
          </a:p>
          <a:p>
            <a:pPr marL="800100" lvl="1" indent="-342900" eaLnBrk="1" hangingPunct="1">
              <a:buFont typeface="Wingdings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</a:rPr>
              <a:t>Teacher </a:t>
            </a:r>
            <a:r>
              <a:rPr lang="en-US" dirty="0">
                <a:solidFill>
                  <a:prstClr val="black"/>
                </a:solidFill>
              </a:rPr>
              <a:t>creativity is more important than </a:t>
            </a:r>
            <a:r>
              <a:rPr lang="en-US" dirty="0" smtClean="0">
                <a:solidFill>
                  <a:prstClr val="black"/>
                </a:solidFill>
              </a:rPr>
              <a:t>ever.</a:t>
            </a:r>
          </a:p>
          <a:p>
            <a:pPr marL="800100" lvl="1" indent="-342900" eaLnBrk="1" hangingPunct="1">
              <a:buFont typeface="Wingdings" pitchFamily="2" charset="2"/>
              <a:buChar char="q"/>
            </a:pPr>
            <a:r>
              <a:rPr lang="en-US" dirty="0" smtClean="0">
                <a:solidFill>
                  <a:prstClr val="black"/>
                </a:solidFill>
              </a:rPr>
              <a:t>Teacher </a:t>
            </a:r>
            <a:r>
              <a:rPr lang="en-US" dirty="0">
                <a:solidFill>
                  <a:prstClr val="black"/>
                </a:solidFill>
              </a:rPr>
              <a:t>must use expertise to select strategies appropriate to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content</a:t>
            </a:r>
            <a:r>
              <a:rPr lang="en-US" dirty="0">
                <a:solidFill>
                  <a:prstClr val="black"/>
                </a:solidFill>
              </a:rPr>
              <a:t> and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adapt</a:t>
            </a:r>
            <a:r>
              <a:rPr lang="en-US" dirty="0">
                <a:solidFill>
                  <a:prstClr val="black"/>
                </a:solidFill>
              </a:rPr>
              <a:t> strategy to help each student succeed.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chemeClr val="accent6">
                    <a:lumMod val="75000"/>
                  </a:schemeClr>
                </a:solidFill>
              </a:rPr>
              <a:t>CCSS and the Teacher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1171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1600200"/>
            <a:ext cx="7924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Shared language nationally and across state lines to talk about student achievement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Central to collegiality and dialogue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“Mastery of a body of knowledge” provides “the opportunity for an unprecedented level of discourse” (John Kendall, 2011)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pPr lvl="1" eaLnBrk="1" hangingPunct="1"/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It takes time to learn a new language, so give yourself time…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Breaking Down Barriers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5104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1600200"/>
            <a:ext cx="7924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Crosswalk state standards and CCSS. Keep it simple. Color code - Familiar? Familiar but more rigorous? Unfamiliar?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Teach beyond the textbook.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Identify critical areas for PD.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Develop a process for revising curriculum resources.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Develop transition support documents.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i="1" dirty="0"/>
              <a:t>Example: How do you bridge state emphasis on persuasive writing and CCSS emphasis on argumentation?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How Can You Prepare?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21829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1600200"/>
            <a:ext cx="7924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800" i="1" dirty="0">
                <a:solidFill>
                  <a:prstClr val="black"/>
                </a:solidFill>
              </a:rPr>
              <a:t>Balance tasks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800" i="1" dirty="0">
                <a:solidFill>
                  <a:prstClr val="black"/>
                </a:solidFill>
              </a:rPr>
              <a:t>Balance time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2800" i="1" dirty="0">
                <a:solidFill>
                  <a:prstClr val="black"/>
                </a:solidFill>
              </a:rPr>
              <a:t>Balance the new and the old – be thoughtful about the changes you make in your practice. 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211836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A Need for Balance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2749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2-22 at 1.20.3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7384">
            <a:off x="4164013" y="641350"/>
            <a:ext cx="3529012" cy="4946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Screen shot 2012-02-22 at 1.21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9310">
            <a:off x="1193800" y="2259013"/>
            <a:ext cx="353536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066800"/>
            <a:ext cx="9144000" cy="3429000"/>
          </a:xfrm>
          <a:prstGeom prst="rect">
            <a:avLst/>
          </a:prstGeom>
          <a:solidFill>
            <a:srgbClr val="CCCE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609600" y="4719638"/>
            <a:ext cx="7427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b="1"/>
              <a:t>Professional Development Resources</a:t>
            </a:r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649288" y="5133975"/>
            <a:ext cx="74279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/>
              <a:t>Website, Video, Social Networking, and Tools </a:t>
            </a:r>
          </a:p>
        </p:txBody>
      </p:sp>
      <p:sp>
        <p:nvSpPr>
          <p:cNvPr id="46" name="Text Placeholder 16"/>
          <p:cNvSpPr>
            <a:spLocks noGrp="1"/>
          </p:cNvSpPr>
          <p:nvPr/>
        </p:nvSpPr>
        <p:spPr>
          <a:xfrm>
            <a:off x="1049338" y="1382713"/>
            <a:ext cx="2516187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understanding BY DESIGN</a:t>
            </a:r>
            <a:endParaRPr lang="en-GB" dirty="0"/>
          </a:p>
        </p:txBody>
      </p:sp>
      <p:sp>
        <p:nvSpPr>
          <p:cNvPr id="47" name="Text Placeholder 17"/>
          <p:cNvSpPr>
            <a:spLocks noGrp="1"/>
          </p:cNvSpPr>
          <p:nvPr/>
        </p:nvSpPr>
        <p:spPr>
          <a:xfrm>
            <a:off x="1049338" y="1704975"/>
            <a:ext cx="3730625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DIFFERENTIATED INSTRUCTION</a:t>
            </a:r>
            <a:endParaRPr lang="en-GB" dirty="0"/>
          </a:p>
        </p:txBody>
      </p:sp>
      <p:sp>
        <p:nvSpPr>
          <p:cNvPr id="48" name="Text Placeholder 18"/>
          <p:cNvSpPr>
            <a:spLocks noGrp="1"/>
          </p:cNvSpPr>
          <p:nvPr/>
        </p:nvSpPr>
        <p:spPr>
          <a:xfrm>
            <a:off x="1049338" y="2032000"/>
            <a:ext cx="3068637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FORMATIVE ASSESSMENT</a:t>
            </a:r>
            <a:endParaRPr lang="en-GB" dirty="0"/>
          </a:p>
        </p:txBody>
      </p:sp>
      <p:sp>
        <p:nvSpPr>
          <p:cNvPr id="49" name="Text Placeholder 19"/>
          <p:cNvSpPr>
            <a:spLocks noGrp="1"/>
          </p:cNvSpPr>
          <p:nvPr/>
        </p:nvSpPr>
        <p:spPr>
          <a:xfrm>
            <a:off x="1049338" y="2359025"/>
            <a:ext cx="4124325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STANDARDS-BASED INSTRUCTION</a:t>
            </a:r>
            <a:endParaRPr lang="en-GB" dirty="0"/>
          </a:p>
        </p:txBody>
      </p:sp>
      <p:sp>
        <p:nvSpPr>
          <p:cNvPr id="50" name="Text Placeholder 20"/>
          <p:cNvSpPr>
            <a:spLocks noGrp="1"/>
          </p:cNvSpPr>
          <p:nvPr/>
        </p:nvSpPr>
        <p:spPr>
          <a:xfrm>
            <a:off x="1049338" y="2681288"/>
            <a:ext cx="3924300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LEADERSHIP AND THE COMMON CORE</a:t>
            </a:r>
            <a:endParaRPr lang="en-GB" dirty="0"/>
          </a:p>
        </p:txBody>
      </p:sp>
      <p:sp>
        <p:nvSpPr>
          <p:cNvPr id="51" name="Text Placeholder 21"/>
          <p:cNvSpPr>
            <a:spLocks noGrp="1"/>
          </p:cNvSpPr>
          <p:nvPr/>
        </p:nvSpPr>
        <p:spPr>
          <a:xfrm>
            <a:off x="1049338" y="3003550"/>
            <a:ext cx="2692400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TEXT DEPENDENT QUESTIONS</a:t>
            </a:r>
            <a:endParaRPr lang="en-GB" dirty="0"/>
          </a:p>
        </p:txBody>
      </p:sp>
      <p:sp>
        <p:nvSpPr>
          <p:cNvPr id="52" name="Text Placeholder 22"/>
          <p:cNvSpPr>
            <a:spLocks noGrp="1"/>
          </p:cNvSpPr>
          <p:nvPr/>
        </p:nvSpPr>
        <p:spPr>
          <a:xfrm>
            <a:off x="1049338" y="3325813"/>
            <a:ext cx="3400425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ACADEMIC VOCABULARY</a:t>
            </a:r>
            <a:endParaRPr lang="en-GB" dirty="0"/>
          </a:p>
        </p:txBody>
      </p:sp>
      <p:sp>
        <p:nvSpPr>
          <p:cNvPr id="53" name="Text Placeholder 23"/>
          <p:cNvSpPr>
            <a:spLocks noGrp="1"/>
          </p:cNvSpPr>
          <p:nvPr/>
        </p:nvSpPr>
        <p:spPr>
          <a:xfrm>
            <a:off x="1049338" y="3648075"/>
            <a:ext cx="3084512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ENGAGEMENT</a:t>
            </a:r>
          </a:p>
        </p:txBody>
      </p:sp>
      <p:sp>
        <p:nvSpPr>
          <p:cNvPr id="54" name="Text Placeholder 24"/>
          <p:cNvSpPr>
            <a:spLocks noGrp="1"/>
          </p:cNvSpPr>
          <p:nvPr/>
        </p:nvSpPr>
        <p:spPr>
          <a:xfrm>
            <a:off x="1049338" y="3975100"/>
            <a:ext cx="2346325" cy="317500"/>
          </a:xfrm>
          <a:prstGeom prst="rect">
            <a:avLst/>
          </a:prstGeom>
          <a:solidFill>
            <a:srgbClr val="E46C0A"/>
          </a:solidFill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100" b="1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rgbClr val="34444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AND MUCH MORE . . .</a:t>
            </a:r>
            <a:endParaRPr lang="en-GB" dirty="0"/>
          </a:p>
        </p:txBody>
      </p:sp>
      <p:sp>
        <p:nvSpPr>
          <p:cNvPr id="56" name="Title 3"/>
          <p:cNvSpPr>
            <a:spLocks noGrp="1"/>
          </p:cNvSpPr>
          <p:nvPr>
            <p:ph type="title"/>
          </p:nvPr>
        </p:nvSpPr>
        <p:spPr>
          <a:xfrm rot="16200000">
            <a:off x="-1997869" y="1234281"/>
            <a:ext cx="5640388" cy="730250"/>
          </a:xfrm>
        </p:spPr>
        <p:txBody>
          <a:bodyPr/>
          <a:lstStyle/>
          <a:p>
            <a:pPr eaLnBrk="1" hangingPunct="1">
              <a:defRPr/>
            </a:pPr>
            <a:r>
              <a:rPr lang="en-US" sz="2950" cap="none" dirty="0" smtClean="0">
                <a:solidFill>
                  <a:srgbClr val="AAABA4"/>
                </a:solidFill>
                <a:latin typeface="Calibri" charset="0"/>
              </a:rPr>
              <a:t>COMMON CORE</a:t>
            </a:r>
            <a:endParaRPr lang="en-US" sz="2950" cap="none" dirty="0">
              <a:solidFill>
                <a:srgbClr val="AAABA4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709612" y="2011680"/>
            <a:ext cx="76962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sz="1800" dirty="0">
                <a:solidFill>
                  <a:prstClr val="black"/>
                </a:solidFill>
              </a:rPr>
              <a:t>What are the most important issues </a:t>
            </a:r>
            <a:r>
              <a:rPr lang="en-US" sz="1800" dirty="0" smtClean="0">
                <a:solidFill>
                  <a:prstClr val="black"/>
                </a:solidFill>
              </a:rPr>
              <a:t>facing your school/district? </a:t>
            </a:r>
            <a:endParaRPr lang="en-US" sz="1800" dirty="0">
              <a:solidFill>
                <a:prstClr val="black"/>
              </a:solidFill>
            </a:endParaRP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sz="1800" dirty="0" smtClean="0">
                <a:solidFill>
                  <a:prstClr val="black"/>
                </a:solidFill>
              </a:rPr>
              <a:t>What </a:t>
            </a:r>
            <a:r>
              <a:rPr lang="en-US" sz="1800" dirty="0">
                <a:solidFill>
                  <a:prstClr val="black"/>
                </a:solidFill>
              </a:rPr>
              <a:t>is unique about the students, parents and community you </a:t>
            </a:r>
            <a:r>
              <a:rPr lang="en-US" sz="1800" dirty="0" smtClean="0">
                <a:solidFill>
                  <a:prstClr val="black"/>
                </a:solidFill>
              </a:rPr>
              <a:t>serve?</a:t>
            </a:r>
          </a:p>
          <a:p>
            <a:pPr marL="285750" indent="-285750" eaLnBrk="1" hangingPunct="1">
              <a:buFont typeface="Wingdings" pitchFamily="2" charset="2"/>
              <a:buChar char="v"/>
            </a:pPr>
            <a:r>
              <a:rPr lang="en-US" sz="1800" dirty="0" smtClean="0">
                <a:solidFill>
                  <a:prstClr val="black"/>
                </a:solidFill>
              </a:rPr>
              <a:t>What </a:t>
            </a:r>
            <a:r>
              <a:rPr lang="en-US" sz="1800" dirty="0">
                <a:solidFill>
                  <a:prstClr val="black"/>
                </a:solidFill>
              </a:rPr>
              <a:t>learning approaches have worked well with </a:t>
            </a:r>
            <a:r>
              <a:rPr lang="en-US" sz="1800" dirty="0" smtClean="0">
                <a:solidFill>
                  <a:prstClr val="black"/>
                </a:solidFill>
              </a:rPr>
              <a:t>your particular population of  students? </a:t>
            </a:r>
            <a:r>
              <a:rPr lang="en-US" sz="1800" dirty="0">
                <a:solidFill>
                  <a:prstClr val="black"/>
                </a:solidFill>
              </a:rPr>
              <a:t>What are the learning </a:t>
            </a:r>
            <a:r>
              <a:rPr lang="en-US" sz="1800" dirty="0" smtClean="0">
                <a:solidFill>
                  <a:prstClr val="black"/>
                </a:solidFill>
              </a:rPr>
              <a:t>challenges?</a:t>
            </a:r>
          </a:p>
          <a:p>
            <a:pPr eaLnBrk="1" hangingPunct="1"/>
            <a:endParaRPr lang="en-US" sz="1800" dirty="0">
              <a:solidFill>
                <a:prstClr val="black"/>
              </a:solidFill>
            </a:endParaRPr>
          </a:p>
          <a:p>
            <a:pPr eaLnBrk="1" hangingPunct="1"/>
            <a:r>
              <a:rPr lang="en-US" sz="1800" i="1" dirty="0" smtClean="0">
                <a:solidFill>
                  <a:prstClr val="black"/>
                </a:solidFill>
              </a:rPr>
              <a:t>No </a:t>
            </a:r>
            <a:r>
              <a:rPr lang="en-US" sz="1800" i="1" dirty="0">
                <a:solidFill>
                  <a:prstClr val="black"/>
                </a:solidFill>
              </a:rPr>
              <a:t>talking.</a:t>
            </a:r>
          </a:p>
          <a:p>
            <a:pPr eaLnBrk="1" hangingPunct="1"/>
            <a:r>
              <a:rPr lang="en-US" sz="1800" i="1" dirty="0" smtClean="0">
                <a:solidFill>
                  <a:prstClr val="black"/>
                </a:solidFill>
              </a:rPr>
              <a:t>Draw a picture on the chart paper to illustrate your answer.</a:t>
            </a:r>
          </a:p>
          <a:p>
            <a:pPr eaLnBrk="1" hangingPunct="1"/>
            <a:r>
              <a:rPr lang="en-US" sz="1800" i="1" dirty="0" smtClean="0">
                <a:solidFill>
                  <a:prstClr val="black"/>
                </a:solidFill>
              </a:rPr>
              <a:t>You can draw your picture anywhere on the paper, at the same time as everyone else.</a:t>
            </a:r>
          </a:p>
          <a:p>
            <a:pPr eaLnBrk="1" hangingPunct="1"/>
            <a:r>
              <a:rPr lang="en-US" sz="1800" i="1" dirty="0" smtClean="0">
                <a:solidFill>
                  <a:prstClr val="black"/>
                </a:solidFill>
              </a:rPr>
              <a:t>After everyone has drawn illustration, share with the group.</a:t>
            </a:r>
          </a:p>
          <a:p>
            <a:pPr eaLnBrk="1" hangingPunct="1"/>
            <a:endParaRPr lang="en-US" sz="1800" i="1" dirty="0">
              <a:solidFill>
                <a:prstClr val="black"/>
              </a:solidFill>
            </a:endParaRP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1156811" y="969740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800" b="1" dirty="0">
                <a:solidFill>
                  <a:prstClr val="black"/>
                </a:solidFill>
                <a:latin typeface="Calibri" charset="0"/>
              </a:rPr>
              <a:t>Issues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09612" y="304800"/>
            <a:ext cx="41671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4800" cap="none" dirty="0" smtClean="0">
                <a:solidFill>
                  <a:srgbClr val="F79646">
                    <a:lumMod val="75000"/>
                  </a:srgbClr>
                </a:solidFill>
              </a:rPr>
              <a:t>Common</a:t>
            </a:r>
            <a:endParaRPr lang="en-US" sz="4800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351173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609600" y="4719638"/>
            <a:ext cx="7427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b="1"/>
              <a:t>Free to educators</a:t>
            </a:r>
            <a:endParaRPr lang="en-US"/>
          </a:p>
        </p:txBody>
      </p:sp>
      <p:sp>
        <p:nvSpPr>
          <p:cNvPr id="1945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609600" y="5133975"/>
            <a:ext cx="74279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/>
              <a:t>Colorado, Arkansas, North Carolina, and Utah </a:t>
            </a:r>
          </a:p>
          <a:p>
            <a:pPr eaLnBrk="1" hangingPunct="1"/>
            <a:endParaRPr lang="en-US" sz="1200"/>
          </a:p>
        </p:txBody>
      </p:sp>
      <p:pic>
        <p:nvPicPr>
          <p:cNvPr id="5" name="Picture 4" descr="122301920 [Converted]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609600"/>
            <a:ext cx="5605229" cy="5343651"/>
          </a:xfrm>
          <a:prstGeom prst="rect">
            <a:avLst/>
          </a:prstGeom>
        </p:spPr>
      </p:pic>
      <p:pic>
        <p:nvPicPr>
          <p:cNvPr id="6" name="Picture 5" descr="122301920 [map with shadow]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609600"/>
            <a:ext cx="5605229" cy="5343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827088" y="3124200"/>
            <a:ext cx="5726112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0" lvl="1" eaLnBrk="1" hangingPunct="1">
              <a:lnSpc>
                <a:spcPct val="120000"/>
              </a:lnSpc>
            </a:pPr>
            <a:r>
              <a:rPr lang="en-US" sz="2100"/>
              <a:t>The educator input from the state level meetings will help inform the development of our </a:t>
            </a:r>
            <a:r>
              <a:rPr lang="en-US" sz="2100" b="1"/>
              <a:t>professional development resources</a:t>
            </a:r>
            <a:r>
              <a:rPr lang="en-US" sz="2100"/>
              <a:t>.</a:t>
            </a:r>
          </a:p>
          <a:p>
            <a:pPr eaLnBrk="1" hangingPunct="1"/>
            <a:endParaRPr lang="en-US" sz="1800"/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2209800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400" b="1">
                <a:latin typeface="Calibri" charset="0"/>
              </a:rPr>
              <a:t>INPUT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709613" y="1447800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6000" cap="none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TEACHER</a:t>
            </a:r>
            <a:endParaRPr lang="en-US" sz="6000" cap="none" dirty="0">
              <a:solidFill>
                <a:schemeClr val="accent6">
                  <a:lumMod val="75000"/>
                </a:schemeClr>
              </a:solidFill>
              <a:latin typeface="Calibri" charset="0"/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838200" y="2971800"/>
            <a:ext cx="5726113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0" lvl="1" eaLnBrk="1" hangingPunct="1">
              <a:lnSpc>
                <a:spcPct val="120000"/>
              </a:lnSpc>
            </a:pPr>
            <a:r>
              <a:rPr lang="en-US" sz="2100"/>
              <a:t>Director, Tools for Teachers</a:t>
            </a:r>
          </a:p>
          <a:p>
            <a:pPr marL="0" lvl="1" eaLnBrk="1" hangingPunct="1">
              <a:lnSpc>
                <a:spcPct val="120000"/>
              </a:lnSpc>
            </a:pPr>
            <a:r>
              <a:rPr lang="en-US" sz="2100" b="1"/>
              <a:t>ASCD</a:t>
            </a:r>
          </a:p>
          <a:p>
            <a:pPr marL="0" lvl="1" eaLnBrk="1" hangingPunct="1">
              <a:lnSpc>
                <a:spcPct val="120000"/>
              </a:lnSpc>
            </a:pPr>
            <a:endParaRPr lang="en-US" sz="2100"/>
          </a:p>
          <a:p>
            <a:pPr marL="0" lvl="1" eaLnBrk="1" hangingPunct="1">
              <a:lnSpc>
                <a:spcPct val="120000"/>
              </a:lnSpc>
            </a:pPr>
            <a:r>
              <a:rPr lang="en-US" sz="2100"/>
              <a:t>sherida.britt@ascd.org</a:t>
            </a:r>
          </a:p>
          <a:p>
            <a:pPr marL="0" lvl="1" eaLnBrk="1" hangingPunct="1">
              <a:lnSpc>
                <a:spcPct val="120000"/>
              </a:lnSpc>
            </a:pPr>
            <a:r>
              <a:rPr lang="en-US" sz="2100"/>
              <a:t>703-575-5435</a:t>
            </a:r>
            <a:endParaRPr lang="en-US" sz="1800">
              <a:cs typeface="Geneva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819150" y="2286000"/>
            <a:ext cx="59959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SHERIDA </a:t>
            </a:r>
            <a:r>
              <a:rPr lang="en-US" cap="none" dirty="0" smtClean="0">
                <a:latin typeface="Calibri" charset="0"/>
              </a:rPr>
              <a:t>BRITT</a:t>
            </a:r>
            <a:endParaRPr lang="en-US" cap="none" dirty="0">
              <a:solidFill>
                <a:schemeClr val="accent6">
                  <a:lumMod val="75000"/>
                </a:schemeClr>
              </a:solidFill>
              <a:latin typeface="Calibri" charset="0"/>
            </a:endParaRPr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3"/>
          <p:cNvSpPr>
            <a:spLocks noGrp="1"/>
          </p:cNvSpPr>
          <p:nvPr>
            <p:ph type="title"/>
          </p:nvPr>
        </p:nvSpPr>
        <p:spPr>
          <a:xfrm>
            <a:off x="834496" y="1490472"/>
            <a:ext cx="4662487" cy="547688"/>
          </a:xfrm>
        </p:spPr>
        <p:txBody>
          <a:bodyPr/>
          <a:lstStyle/>
          <a:p>
            <a:pPr eaLnBrk="1" hangingPunct="1"/>
            <a:r>
              <a:rPr lang="en-US" sz="6000" cap="none" dirty="0" smtClean="0">
                <a:latin typeface="Calibri" charset="0"/>
              </a:rPr>
              <a:t>	Core</a:t>
            </a:r>
            <a:endParaRPr lang="en-US" sz="6000" cap="none" dirty="0">
              <a:latin typeface="Calibri" charset="0"/>
            </a:endParaRPr>
          </a:p>
        </p:txBody>
      </p:sp>
      <p:sp>
        <p:nvSpPr>
          <p:cNvPr id="16386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41032" y="499872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sz="6000" cap="none" dirty="0" smtClean="0">
                <a:solidFill>
                  <a:srgbClr val="F79646">
                    <a:lumMod val="75000"/>
                  </a:srgbClr>
                </a:solidFill>
              </a:rPr>
              <a:t>Common</a:t>
            </a:r>
            <a:endParaRPr lang="en-US" sz="6000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04800" y="2550273"/>
            <a:ext cx="8262938" cy="1194078"/>
            <a:chOff x="0" y="3124200"/>
            <a:chExt cx="8262350" cy="685800"/>
          </a:xfrm>
        </p:grpSpPr>
        <p:sp>
          <p:nvSpPr>
            <p:cNvPr id="2" name="Rectangle 1"/>
            <p:cNvSpPr/>
            <p:nvPr/>
          </p:nvSpPr>
          <p:spPr>
            <a:xfrm>
              <a:off x="0" y="3124200"/>
              <a:ext cx="5714593" cy="685800"/>
            </a:xfrm>
            <a:prstGeom prst="rect">
              <a:avLst/>
            </a:prstGeom>
            <a:solidFill>
              <a:schemeClr val="tx1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6390" name="TextBox 1"/>
            <p:cNvSpPr txBox="1">
              <a:spLocks noChangeArrowheads="1"/>
            </p:cNvSpPr>
            <p:nvPr/>
          </p:nvSpPr>
          <p:spPr bwMode="auto">
            <a:xfrm>
              <a:off x="834437" y="3200400"/>
              <a:ext cx="74279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</a:defRPr>
              </a:lvl9pPr>
            </a:lstStyle>
            <a:p>
              <a:pPr eaLnBrk="1" hangingPunct="1"/>
              <a:endParaRPr lang="en-US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861928" y="2544022"/>
            <a:ext cx="50404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Common – a social contract that implies shared benefit and ethical treatment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92" y="4023518"/>
            <a:ext cx="82613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98526" y="420608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Core – essential, irreducible set of knowledge and skills</a:t>
            </a:r>
          </a:p>
        </p:txBody>
      </p:sp>
    </p:spTree>
    <p:extLst>
      <p:ext uri="{BB962C8B-B14F-4D97-AF65-F5344CB8AC3E}">
        <p14:creationId xmlns:p14="http://schemas.microsoft.com/office/powerpoint/2010/main" val="220985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Systemic approach focused on students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Agreement on what students should </a:t>
            </a:r>
            <a:r>
              <a:rPr lang="en-US" dirty="0" smtClean="0">
                <a:solidFill>
                  <a:prstClr val="black"/>
                </a:solidFill>
              </a:rPr>
              <a:t>learn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Professional </a:t>
            </a:r>
            <a:r>
              <a:rPr lang="en-US" dirty="0">
                <a:solidFill>
                  <a:prstClr val="black"/>
                </a:solidFill>
              </a:rPr>
              <a:t>organizations published standards and argued that educators “were best equipped to identify what students should know and be able to do” (John Kendall, 2011)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States </a:t>
            </a:r>
            <a:r>
              <a:rPr lang="en-US" dirty="0">
                <a:solidFill>
                  <a:prstClr val="black"/>
                </a:solidFill>
              </a:rPr>
              <a:t>aligned policy and reform efforts to help schools and districts determine shared goals for students.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000" b="1" dirty="0">
                <a:solidFill>
                  <a:prstClr val="black"/>
                </a:solidFill>
                <a:latin typeface="Calibri" charset="0"/>
              </a:rPr>
              <a:t>Standards Movement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A Debt to </a:t>
            </a:r>
            <a:r>
              <a:rPr lang="en-US" cap="none" dirty="0" smtClean="0">
                <a:solidFill>
                  <a:srgbClr val="F79646">
                    <a:lumMod val="75000"/>
                  </a:srgbClr>
                </a:solidFill>
              </a:rPr>
              <a:t>the</a:t>
            </a: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223143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Too many standards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Too little curriculum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Textbook </a:t>
            </a:r>
            <a:r>
              <a:rPr lang="en-US" dirty="0">
                <a:solidFill>
                  <a:prstClr val="black"/>
                </a:solidFill>
              </a:rPr>
              <a:t>no longer defined what students should learn.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“</a:t>
            </a:r>
            <a:r>
              <a:rPr lang="en-US" dirty="0">
                <a:solidFill>
                  <a:prstClr val="black"/>
                </a:solidFill>
              </a:rPr>
              <a:t>Sudden vacuum in curriculum support” arose (John Kendall, 2011).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000" b="1" dirty="0" smtClean="0">
                <a:solidFill>
                  <a:prstClr val="black"/>
                </a:solidFill>
                <a:latin typeface="Calibri" charset="0"/>
              </a:rPr>
              <a:t> State Standards</a:t>
            </a:r>
            <a:endParaRPr lang="en-US" sz="40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416718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Drawbacks of </a:t>
            </a: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1600" y="4920734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Select one of the statements above and share an example of how this drawback impacts teaching and learning.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02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ates logo_BM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86050"/>
            <a:ext cx="3319463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48200" y="2438400"/>
            <a:ext cx="114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6000"/>
              <a:t>+</a:t>
            </a:r>
          </a:p>
        </p:txBody>
      </p:sp>
      <p:pic>
        <p:nvPicPr>
          <p:cNvPr id="4" name="Picture 3" descr="ascd logo cop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605088"/>
            <a:ext cx="19431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85800" y="2286000"/>
            <a:ext cx="7924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What is formative assessment?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Assessment for learning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“Systematic process to gather evidence and provide feedback about learning while instruction is under way” (Heritage et al., 2009)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Must be planned and “seamlessly integrated” into classroom instruction (</a:t>
            </a:r>
            <a:r>
              <a:rPr lang="en-US" dirty="0" err="1">
                <a:solidFill>
                  <a:prstClr val="black"/>
                </a:solidFill>
              </a:rPr>
              <a:t>Popham</a:t>
            </a:r>
            <a:r>
              <a:rPr lang="en-US" dirty="0">
                <a:solidFill>
                  <a:prstClr val="black"/>
                </a:solidFill>
              </a:rPr>
              <a:t>, 2009)</a:t>
            </a: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38200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4000" b="1" dirty="0">
                <a:solidFill>
                  <a:prstClr val="black"/>
                </a:solidFill>
                <a:latin typeface="Calibri" charset="0"/>
              </a:rPr>
              <a:t>Formative Assessment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Common Threads</a:t>
            </a:r>
            <a:br>
              <a:rPr lang="en-US" cap="none" dirty="0">
                <a:solidFill>
                  <a:srgbClr val="F79646">
                    <a:lumMod val="75000"/>
                  </a:srgbClr>
                </a:solidFill>
              </a:rPr>
            </a:b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937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609600" y="2438400"/>
            <a:ext cx="79248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</a:rPr>
              <a:t>“</a:t>
            </a:r>
            <a:r>
              <a:rPr lang="en-US" sz="3200" dirty="0">
                <a:solidFill>
                  <a:prstClr val="black"/>
                </a:solidFill>
              </a:rPr>
              <a:t>Task predicts performance.”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</a:rPr>
              <a:t>“Real accountability system is in the tasks that students are asked to do.” (Elmore et al.)</a:t>
            </a:r>
          </a:p>
          <a:p>
            <a:pPr eaLnBrk="1" hangingPunct="1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506" name="Title 3"/>
          <p:cNvSpPr txBox="1">
            <a:spLocks/>
          </p:cNvSpPr>
          <p:nvPr/>
        </p:nvSpPr>
        <p:spPr bwMode="auto">
          <a:xfrm>
            <a:off x="801624" y="1219676"/>
            <a:ext cx="5127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endParaRPr lang="en-US" sz="4000" b="1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609600" y="518160"/>
            <a:ext cx="6172200" cy="62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ヒラギノ角ゴ Pro W3" charset="0"/>
                <a:cs typeface="Geneva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ヒラギノ角ゴ Pro W3" charset="0"/>
                <a:cs typeface="Geneva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>Common </a:t>
            </a:r>
            <a:r>
              <a:rPr lang="en-US" cap="none" dirty="0" smtClean="0">
                <a:solidFill>
                  <a:srgbClr val="F79646">
                    <a:lumMod val="75000"/>
                  </a:srgbClr>
                </a:solidFill>
              </a:rPr>
              <a:t>Threads</a:t>
            </a:r>
          </a:p>
          <a:p>
            <a:pPr eaLnBrk="1" hangingPunct="1">
              <a:defRPr/>
            </a:pPr>
            <a:r>
              <a:rPr lang="en-US" dirty="0">
                <a:solidFill>
                  <a:prstClr val="black"/>
                </a:solidFill>
              </a:rPr>
              <a:t>Importance of Task</a:t>
            </a:r>
          </a:p>
          <a:p>
            <a:pPr eaLnBrk="1" hangingPunct="1">
              <a:defRPr/>
            </a:pPr>
            <a:endParaRPr lang="en-US" cap="none" dirty="0" smtClean="0">
              <a:solidFill>
                <a:srgbClr val="F79646">
                  <a:lumMod val="75000"/>
                </a:srgbClr>
              </a:solidFill>
            </a:endParaRPr>
          </a:p>
          <a:p>
            <a:pPr eaLnBrk="1" hangingPunct="1">
              <a:defRPr/>
            </a:pPr>
            <a:endParaRPr lang="en-US" cap="none" dirty="0" smtClean="0">
              <a:solidFill>
                <a:srgbClr val="F79646">
                  <a:lumMod val="75000"/>
                </a:srgbClr>
              </a:solidFill>
            </a:endParaRPr>
          </a:p>
          <a:p>
            <a:pPr eaLnBrk="1" hangingPunct="1">
              <a:defRPr/>
            </a:pPr>
            <a:r>
              <a:rPr lang="en-US" cap="none" dirty="0">
                <a:solidFill>
                  <a:srgbClr val="F79646">
                    <a:lumMod val="75000"/>
                  </a:srgbClr>
                </a:solidFill>
              </a:rPr>
              <a:t/>
            </a:r>
            <a:br>
              <a:rPr lang="en-US" cap="none" dirty="0">
                <a:solidFill>
                  <a:srgbClr val="F79646">
                    <a:lumMod val="75000"/>
                  </a:srgbClr>
                </a:solidFill>
              </a:rPr>
            </a:br>
            <a:endParaRPr lang="en-US" cap="none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2"/>
          </p:nvPr>
        </p:nvSpPr>
        <p:spPr bwMode="auto">
          <a:xfrm>
            <a:off x="304800" y="6524625"/>
            <a:ext cx="5334000" cy="30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DDDED4"/>
                </a:solidFill>
              </a:rPr>
              <a:t>© ASCD 2012.  |  Common Core State Standards</a:t>
            </a:r>
          </a:p>
        </p:txBody>
      </p:sp>
    </p:spTree>
    <p:extLst>
      <p:ext uri="{BB962C8B-B14F-4D97-AF65-F5344CB8AC3E}">
        <p14:creationId xmlns:p14="http://schemas.microsoft.com/office/powerpoint/2010/main" val="125259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e meetings Common Co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state meetings Common Core.pot</Template>
  <TotalTime>5572</TotalTime>
  <Words>1339</Words>
  <Application>Microsoft Office PowerPoint</Application>
  <PresentationFormat>On-screen Show (4:3)</PresentationFormat>
  <Paragraphs>228</Paragraphs>
  <Slides>32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state meetings Common Core</vt:lpstr>
      <vt:lpstr>Worksheet</vt:lpstr>
      <vt:lpstr>PowerPoint Presentation</vt:lpstr>
      <vt:lpstr>PowerPoint Presentation</vt:lpstr>
      <vt:lpstr>PowerPoint Presentation</vt:lpstr>
      <vt:lpstr> Core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TEACHERS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CORE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ASCD</dc:creator>
  <cp:lastModifiedBy>Thomas Knepper</cp:lastModifiedBy>
  <cp:revision>33</cp:revision>
  <dcterms:created xsi:type="dcterms:W3CDTF">2011-10-05T20:29:10Z</dcterms:created>
  <dcterms:modified xsi:type="dcterms:W3CDTF">2012-03-29T18:32:09Z</dcterms:modified>
</cp:coreProperties>
</file>